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307" r:id="rId3"/>
    <p:sldId id="308" r:id="rId4"/>
    <p:sldId id="309" r:id="rId5"/>
    <p:sldId id="319" r:id="rId6"/>
    <p:sldId id="311" r:id="rId7"/>
    <p:sldId id="270" r:id="rId8"/>
    <p:sldId id="271" r:id="rId9"/>
    <p:sldId id="318" r:id="rId10"/>
    <p:sldId id="320" r:id="rId11"/>
  </p:sldIdLst>
  <p:sldSz cx="12192000" cy="6858000"/>
  <p:notesSz cx="6858000" cy="9144000"/>
  <p:embeddedFontLst>
    <p:embeddedFont>
      <p:font typeface="HY견고딕" panose="02030600000101010101" pitchFamily="18" charset="-127"/>
      <p:regular r:id="rId13"/>
    </p:embeddedFont>
    <p:embeddedFont>
      <p:font typeface="나눔스퀘어" panose="020B06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휴먼모음T" panose="02030504000101010101" pitchFamily="18" charset="-127"/>
      <p:regular r:id="rId17"/>
    </p:embeddedFont>
    <p:embeddedFont>
      <p:font typeface="휴먼엑스포" panose="0203050400010101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829"/>
    <a:srgbClr val="E1E1E1"/>
    <a:srgbClr val="70AD47"/>
    <a:srgbClr val="E5E5E5"/>
    <a:srgbClr val="6355A3"/>
    <a:srgbClr val="4472C4"/>
    <a:srgbClr val="ED7D31"/>
    <a:srgbClr val="002060"/>
    <a:srgbClr val="FFFFFF"/>
    <a:srgbClr val="FFB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EE212-6F5E-4F7F-B87B-B5991DE9FB5C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C3787-53E1-416A-91DD-B9FF880560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6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D12DA-FD99-441B-B01B-CF39C1A5A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063DE7-8D9D-4C24-AF83-32E92D00E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0C7696-D809-4F47-9C35-C89A58D1B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C15C4-7B99-49FC-9150-129CD59D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9F52F-762A-4023-ABFA-EDD38265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CBFA3-A98C-4E2B-AA79-5B60ECF2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E04FAE-5901-432D-BF91-A9F2B75C0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409A0-C514-4B9B-8142-6C395720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17C82A-A192-483A-9EFA-0B02343B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5703F-2A70-4A93-BB7D-914C51D6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3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CE0E36-15A7-4CA2-AE97-F4714D017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83EA83-8819-4D24-B67F-8350E47D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DB0DB-F408-4D70-A7AC-164D2483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1D3F1-EDCE-4CBF-BA12-47EB5827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4C9A1-7325-4323-93BA-A43B2788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67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F825E-D412-4453-8B83-CE9B4C42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5111E-BCAE-4093-AF16-23B48CD7E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BD276-A6CF-4C74-A15E-C698E2BF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0CE35-EFDA-48E6-AFAB-38CFCA47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63EE9-BEAC-4969-A845-EE3C3C36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7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64D1E-8887-41F9-A19A-92D990E49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CD69D-E708-4B2A-9E64-62E9E871C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8A1F1B-E1BF-4F6F-BEED-563EFA5E8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8FC117-B152-4BB5-9DA1-121728F8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2BB904-A98D-499A-96A6-165F7CCC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7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AA23D-7488-4690-88F2-AAB0B3DA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B26D0-2B8E-4DC2-943C-953D6F37D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83022A-E9FF-4BED-A865-8ED8241AA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31EE4-5082-45FF-A12D-C7056646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EE5025-D6EB-4BE8-8A51-808081EA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EC1739-5D80-492C-B2B0-FF97E284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4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5E2EC-EF84-4253-8F0C-0712DF6E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655298-6672-4214-ACA5-1A29B4E82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FE6D44-EE0D-4936-83C9-9315546BC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E6582F-C273-4BAE-BC95-B1B8A06A0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2090B4-64E0-46EB-8580-42937A84D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A853CE-310C-4478-81DD-5224B3E3D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AA086E-450F-4BB9-8F2F-BA8E89D7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A42CEB-79F8-4742-B937-FE021C8C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3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7ECDD-A84D-4BA1-BB35-E1E442F8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E769CF-67E5-49E5-9F61-D6CC7609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0A0B06-88D0-415F-AA82-9562C927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5B5A68-942F-4CF3-AB4B-AF36B04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4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778D73-4492-4E27-BACB-00ED2C4B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74C782-52F8-47A2-AB71-B972B1B8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415E0-8F99-4FF7-AF9B-805CF3FF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4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40861-C210-4A89-8DA5-517A4C96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4BD144-A0A3-4F79-A61C-FEED4F23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CF66C4-86F3-40AB-A2F1-C6F5F8A3A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33EEDF-4A4A-4977-88B0-888D5AD3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69CB91-2DF8-4DA6-8525-DA7D9AEB5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A03315-DF2B-4ECB-A02F-8490C69C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2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E5756-D988-414C-A06E-3168C07C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0C1F97-4867-4595-B0BB-10D10D8087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2CE48E-96D6-4679-8906-35591B303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33D914-EC96-4B06-B6C5-22832F617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B38AC-E821-4684-839D-1D1C5C67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890CA4-AA3C-4531-B4E7-1851B7B7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9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2F91DD-B16E-4B75-8086-881D5BF7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6A52A-F4FE-4BDC-823B-AA98488A1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1889C-4DCD-4F9B-90E5-8C8520F2C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73012-5C3C-4DC4-BA74-2987913F33F4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D4DE4-BF9C-4877-A878-7F752327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FFC57-86C5-42F0-9A94-92C15BAC3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02BA1-35E7-4C45-B745-CEAB267DB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munhwa.com/news/view.html?no=2020042301072121086001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96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F1B79-17E6-4A9F-927C-82863A78DA48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 dirty="0">
                <a:solidFill>
                  <a:srgbClr val="ED7D3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aterial                                 </a:t>
            </a:r>
            <a:r>
              <a:rPr lang="en-US" altLang="ko-KR" sz="3200" kern="1200" dirty="0">
                <a:solidFill>
                  <a:srgbClr val="ED7D3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ervice</a:t>
            </a:r>
          </a:p>
          <a:p>
            <a:pPr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 dirty="0">
                <a:solidFill>
                  <a:srgbClr val="ED7D3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ate </a:t>
            </a:r>
          </a:p>
        </p:txBody>
      </p:sp>
      <p:pic>
        <p:nvPicPr>
          <p:cNvPr id="3" name="그림 2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A62490D1-CC23-4CA1-B6B6-8B5C602F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71" y="1085648"/>
            <a:ext cx="4930987" cy="49309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180B02-54AF-40FB-AF05-29F877880322}"/>
              </a:ext>
            </a:extLst>
          </p:cNvPr>
          <p:cNvSpPr txBox="1"/>
          <p:nvPr/>
        </p:nvSpPr>
        <p:spPr>
          <a:xfrm>
            <a:off x="4533198" y="716316"/>
            <a:ext cx="513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식재료 시장의 새로운 플랫폼</a:t>
            </a:r>
          </a:p>
        </p:txBody>
      </p:sp>
    </p:spTree>
    <p:extLst>
      <p:ext uri="{BB962C8B-B14F-4D97-AF65-F5344CB8AC3E}">
        <p14:creationId xmlns:p14="http://schemas.microsoft.com/office/powerpoint/2010/main" val="381876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Assorted ingredient for cooking | Free Photo">
            <a:extLst>
              <a:ext uri="{FF2B5EF4-FFF2-40B4-BE49-F238E27FC236}">
                <a16:creationId xmlns:a16="http://schemas.microsoft.com/office/drawing/2014/main" id="{9FCB71A0-B67B-49AF-BA6B-EA93DD873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b="547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5D6B81EB-957E-4044-9ECE-FFD4D339A2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24" y="1990781"/>
            <a:ext cx="3383752" cy="3383752"/>
          </a:xfrm>
          <a:prstGeom prst="rect">
            <a:avLst/>
          </a:prstGeom>
          <a:effectLst/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5A5C21-34FE-48E1-9AD8-94315E3B9C27}"/>
              </a:ext>
            </a:extLst>
          </p:cNvPr>
          <p:cNvSpPr/>
          <p:nvPr/>
        </p:nvSpPr>
        <p:spPr>
          <a:xfrm>
            <a:off x="2225233" y="982401"/>
            <a:ext cx="7741534" cy="5071158"/>
          </a:xfrm>
          <a:prstGeom prst="roundRect">
            <a:avLst>
              <a:gd name="adj" fmla="val 20351"/>
            </a:avLst>
          </a:prstGeom>
          <a:noFill/>
          <a:ln w="38100">
            <a:solidFill>
              <a:srgbClr val="C55A11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97141-9F3D-42ED-8798-A9E3C7066AB6}"/>
              </a:ext>
            </a:extLst>
          </p:cNvPr>
          <p:cNvSpPr txBox="1"/>
          <p:nvPr/>
        </p:nvSpPr>
        <p:spPr>
          <a:xfrm>
            <a:off x="3526420" y="1388962"/>
            <a:ext cx="513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2">
                    <a:lumMod val="75000"/>
                    <a:alpha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식재료 시장의 새로운 플랫폼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777C6-0D93-433F-BEE1-68C8ACA5837E}"/>
              </a:ext>
            </a:extLst>
          </p:cNvPr>
          <p:cNvSpPr txBox="1"/>
          <p:nvPr/>
        </p:nvSpPr>
        <p:spPr>
          <a:xfrm>
            <a:off x="7084670" y="5527407"/>
            <a:ext cx="2882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75000"/>
                    <a:alpha val="50000"/>
                  </a:schemeClr>
                </a:solidFill>
              </a:rPr>
              <a:t>M</a:t>
            </a:r>
            <a:r>
              <a:rPr lang="en-US" altLang="ko-KR" sz="1600" b="1" dirty="0">
                <a:solidFill>
                  <a:schemeClr val="tx1">
                    <a:alpha val="50000"/>
                  </a:schemeClr>
                </a:solidFill>
              </a:rPr>
              <a:t>aterial </a:t>
            </a:r>
            <a:r>
              <a:rPr lang="en-US" altLang="ko-KR" sz="1600" b="1" dirty="0">
                <a:solidFill>
                  <a:schemeClr val="accent2">
                    <a:lumMod val="75000"/>
                    <a:alpha val="50000"/>
                  </a:schemeClr>
                </a:solidFill>
              </a:rPr>
              <a:t>S</a:t>
            </a:r>
            <a:r>
              <a:rPr lang="en-US" altLang="ko-KR" sz="1600" b="1" dirty="0">
                <a:solidFill>
                  <a:schemeClr val="tx1">
                    <a:alpha val="50000"/>
                  </a:schemeClr>
                </a:solidFill>
              </a:rPr>
              <a:t>ervice </a:t>
            </a:r>
            <a:r>
              <a:rPr lang="en-US" altLang="ko-KR" sz="1600" b="1" dirty="0">
                <a:solidFill>
                  <a:srgbClr val="ED7D31">
                    <a:alpha val="25000"/>
                  </a:srgbClr>
                </a:solidFill>
              </a:rPr>
              <a:t>G</a:t>
            </a:r>
            <a:r>
              <a:rPr lang="en-US" altLang="ko-KR" sz="1600" b="1" dirty="0">
                <a:solidFill>
                  <a:schemeClr val="tx1">
                    <a:alpha val="25000"/>
                  </a:schemeClr>
                </a:solidFill>
              </a:rPr>
              <a:t>ate</a:t>
            </a:r>
            <a:endParaRPr lang="ko-KR" altLang="en-US" sz="1600" b="1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BD9CC-5FB2-404F-8088-E38B3D3477D8}"/>
              </a:ext>
            </a:extLst>
          </p:cNvPr>
          <p:cNvSpPr txBox="1"/>
          <p:nvPr/>
        </p:nvSpPr>
        <p:spPr>
          <a:xfrm>
            <a:off x="3293835" y="3027000"/>
            <a:ext cx="5604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Thank You!!</a:t>
            </a:r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95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7A92F-95CA-4F19-AD27-2A802F61DDE0}"/>
              </a:ext>
            </a:extLst>
          </p:cNvPr>
          <p:cNvSpPr txBox="1"/>
          <p:nvPr/>
        </p:nvSpPr>
        <p:spPr>
          <a:xfrm>
            <a:off x="395561" y="442962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발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0C93A3-2972-457F-B3CA-BB8E2FD0A1AA}"/>
              </a:ext>
            </a:extLst>
          </p:cNvPr>
          <p:cNvCxnSpPr>
            <a:cxnSpLocks/>
          </p:cNvCxnSpPr>
          <p:nvPr/>
        </p:nvCxnSpPr>
        <p:spPr>
          <a:xfrm>
            <a:off x="517003" y="1027737"/>
            <a:ext cx="11157994" cy="0"/>
          </a:xfrm>
          <a:prstGeom prst="line">
            <a:avLst/>
          </a:prstGeom>
          <a:ln w="28575">
            <a:solidFill>
              <a:srgbClr val="FFB39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0EF823-6908-4468-A70E-11E7BECEC0FD}"/>
              </a:ext>
            </a:extLst>
          </p:cNvPr>
          <p:cNvSpPr txBox="1"/>
          <p:nvPr/>
        </p:nvSpPr>
        <p:spPr>
          <a:xfrm>
            <a:off x="517003" y="1140845"/>
            <a:ext cx="451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  <a:cs typeface="Angsana New" panose="020B0502040204020203" pitchFamily="18" charset="-34"/>
              </a:rPr>
              <a:t>문제 배경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  <a:cs typeface="Angsana New" panose="020B0502040204020203" pitchFamily="18" charset="-3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565A4-EDFD-4F45-8869-DA728181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85" y="1936613"/>
            <a:ext cx="2130285" cy="2984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460D9-1E82-4081-B595-D04A90BAF5A1}"/>
              </a:ext>
            </a:extLst>
          </p:cNvPr>
          <p:cNvSpPr txBox="1"/>
          <p:nvPr/>
        </p:nvSpPr>
        <p:spPr>
          <a:xfrm>
            <a:off x="1408253" y="5347822"/>
            <a:ext cx="27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쿡방의</a:t>
            </a:r>
            <a:r>
              <a:rPr lang="ko-KR" altLang="en-US" dirty="0"/>
              <a:t> 인기 증가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FEF79-BBD3-4FD0-9BFC-17E1921AF24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18" y="1936986"/>
            <a:ext cx="2131200" cy="298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2B0ED1-B5CB-43C7-8FE3-F9943A999A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66" y="1936613"/>
            <a:ext cx="2131200" cy="298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B453AE-611F-4ABD-B35D-54D55F750698}"/>
              </a:ext>
            </a:extLst>
          </p:cNvPr>
          <p:cNvSpPr txBox="1"/>
          <p:nvPr/>
        </p:nvSpPr>
        <p:spPr>
          <a:xfrm>
            <a:off x="4928605" y="5347822"/>
            <a:ext cx="27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요리가구 증가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49356-6252-4265-B929-35249F0B660D}"/>
              </a:ext>
            </a:extLst>
          </p:cNvPr>
          <p:cNvSpPr txBox="1"/>
          <p:nvPr/>
        </p:nvSpPr>
        <p:spPr>
          <a:xfrm>
            <a:off x="8434253" y="5347822"/>
            <a:ext cx="273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식재료 니즈 증가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25DEB85-B43D-4302-B7BA-75667AC7EABE}"/>
              </a:ext>
            </a:extLst>
          </p:cNvPr>
          <p:cNvSpPr/>
          <p:nvPr/>
        </p:nvSpPr>
        <p:spPr>
          <a:xfrm>
            <a:off x="4095968" y="3209081"/>
            <a:ext cx="891251" cy="474562"/>
          </a:xfrm>
          <a:prstGeom prst="rightArrow">
            <a:avLst/>
          </a:prstGeom>
          <a:noFill/>
          <a:ln w="28575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F2F8AE0-CAA3-4260-9A1D-9528A427023B}"/>
              </a:ext>
            </a:extLst>
          </p:cNvPr>
          <p:cNvSpPr/>
          <p:nvPr/>
        </p:nvSpPr>
        <p:spPr>
          <a:xfrm>
            <a:off x="7601616" y="3209081"/>
            <a:ext cx="891251" cy="474562"/>
          </a:xfrm>
          <a:prstGeom prst="rightArrow">
            <a:avLst/>
          </a:prstGeom>
          <a:noFill/>
          <a:ln w="28575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7D2B53-4AAA-4FFF-908F-3584DC5218E0}"/>
              </a:ext>
            </a:extLst>
          </p:cNvPr>
          <p:cNvSpPr/>
          <p:nvPr/>
        </p:nvSpPr>
        <p:spPr>
          <a:xfrm>
            <a:off x="1810842" y="5291267"/>
            <a:ext cx="2002693" cy="4824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8700B8A-C268-4E82-B80F-E7122F9166C6}"/>
              </a:ext>
            </a:extLst>
          </p:cNvPr>
          <p:cNvSpPr/>
          <p:nvPr/>
        </p:nvSpPr>
        <p:spPr>
          <a:xfrm>
            <a:off x="5293071" y="5287248"/>
            <a:ext cx="2002693" cy="4824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32D1231-1D6B-4E67-8250-A03405B55433}"/>
              </a:ext>
            </a:extLst>
          </p:cNvPr>
          <p:cNvSpPr/>
          <p:nvPr/>
        </p:nvSpPr>
        <p:spPr>
          <a:xfrm>
            <a:off x="8813423" y="5287248"/>
            <a:ext cx="2002693" cy="4824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20BC2D-80C1-4264-BB09-678378D03841}"/>
              </a:ext>
            </a:extLst>
          </p:cNvPr>
          <p:cNvSpPr/>
          <p:nvPr/>
        </p:nvSpPr>
        <p:spPr>
          <a:xfrm>
            <a:off x="9380970" y="69052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altLang="ko-KR" b="1" dirty="0"/>
              <a:t>aterial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altLang="ko-KR" b="1" dirty="0"/>
              <a:t>ervice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en-US" altLang="ko-KR" b="1" dirty="0"/>
              <a:t>ate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6724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7A92F-95CA-4F19-AD27-2A802F61DDE0}"/>
              </a:ext>
            </a:extLst>
          </p:cNvPr>
          <p:cNvSpPr txBox="1"/>
          <p:nvPr/>
        </p:nvSpPr>
        <p:spPr>
          <a:xfrm>
            <a:off x="395561" y="442962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발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0C93A3-2972-457F-B3CA-BB8E2FD0A1AA}"/>
              </a:ext>
            </a:extLst>
          </p:cNvPr>
          <p:cNvCxnSpPr>
            <a:cxnSpLocks/>
          </p:cNvCxnSpPr>
          <p:nvPr/>
        </p:nvCxnSpPr>
        <p:spPr>
          <a:xfrm>
            <a:off x="517003" y="1027737"/>
            <a:ext cx="11157994" cy="0"/>
          </a:xfrm>
          <a:prstGeom prst="line">
            <a:avLst/>
          </a:prstGeom>
          <a:ln w="28575">
            <a:solidFill>
              <a:srgbClr val="FFB39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0EF823-6908-4468-A70E-11E7BECEC0FD}"/>
              </a:ext>
            </a:extLst>
          </p:cNvPr>
          <p:cNvSpPr txBox="1"/>
          <p:nvPr/>
        </p:nvSpPr>
        <p:spPr>
          <a:xfrm>
            <a:off x="517003" y="1140845"/>
            <a:ext cx="451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  <a:cs typeface="Angsana New" panose="020B0502040204020203" pitchFamily="18" charset="-34"/>
              </a:rPr>
              <a:t>문제 인식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  <a:cs typeface="Angsana New" panose="020B0502040204020203" pitchFamily="18" charset="-34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6A5B28-8DF3-45DD-843A-F6DD99A1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51" y="1614601"/>
            <a:ext cx="2603098" cy="2659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39C04B9-0E0B-4126-BD12-5B686712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17" y="1614600"/>
            <a:ext cx="2603098" cy="26596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EB2CFB-776F-4845-A054-9A9824E3D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886" y="1614600"/>
            <a:ext cx="2603098" cy="265968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B46C8B-B1D3-4649-8C1C-25CC3A69F55E}"/>
              </a:ext>
            </a:extLst>
          </p:cNvPr>
          <p:cNvSpPr/>
          <p:nvPr/>
        </p:nvSpPr>
        <p:spPr>
          <a:xfrm>
            <a:off x="2010017" y="4506035"/>
            <a:ext cx="976251" cy="4824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필요량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18A66-2EBB-4CBC-A43F-8BD3FAA11EF3}"/>
              </a:ext>
            </a:extLst>
          </p:cNvPr>
          <p:cNvSpPr txBox="1"/>
          <p:nvPr/>
        </p:nvSpPr>
        <p:spPr>
          <a:xfrm>
            <a:off x="3125165" y="4562589"/>
            <a:ext cx="621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대파 </a:t>
            </a:r>
            <a:r>
              <a:rPr lang="en-US" altLang="ko-KR" dirty="0"/>
              <a:t>100g, </a:t>
            </a:r>
            <a:r>
              <a:rPr lang="ko-KR" altLang="en-US" dirty="0"/>
              <a:t>페퍼론치노 </a:t>
            </a:r>
            <a:r>
              <a:rPr lang="en-US" altLang="ko-KR" dirty="0"/>
              <a:t>6~9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양파 </a:t>
            </a:r>
            <a:r>
              <a:rPr lang="en-US" altLang="ko-KR" dirty="0"/>
              <a:t>1~2</a:t>
            </a:r>
            <a:r>
              <a:rPr lang="ko-KR" altLang="en-US" dirty="0"/>
              <a:t>개</a:t>
            </a:r>
            <a:r>
              <a:rPr lang="en-US" altLang="ko-KR" dirty="0"/>
              <a:t>…..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D65DC6-5386-4CFD-8C49-28BC69D122FB}"/>
              </a:ext>
            </a:extLst>
          </p:cNvPr>
          <p:cNvSpPr/>
          <p:nvPr/>
        </p:nvSpPr>
        <p:spPr>
          <a:xfrm>
            <a:off x="2010017" y="5178475"/>
            <a:ext cx="976251" cy="4824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구매량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5B653-5D2B-4CBE-84F5-807A86314971}"/>
              </a:ext>
            </a:extLst>
          </p:cNvPr>
          <p:cNvSpPr txBox="1"/>
          <p:nvPr/>
        </p:nvSpPr>
        <p:spPr>
          <a:xfrm>
            <a:off x="3125164" y="5220223"/>
            <a:ext cx="621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대파 </a:t>
            </a:r>
            <a:r>
              <a:rPr lang="en-US" altLang="ko-KR" dirty="0"/>
              <a:t>1500g, </a:t>
            </a:r>
            <a:r>
              <a:rPr lang="ko-KR" altLang="en-US" dirty="0"/>
              <a:t>페퍼론치노 </a:t>
            </a:r>
            <a:r>
              <a:rPr lang="en-US" altLang="ko-KR" dirty="0"/>
              <a:t>180~200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양파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B67905F-1711-4EDC-876C-CB1070300CAC}"/>
              </a:ext>
            </a:extLst>
          </p:cNvPr>
          <p:cNvCxnSpPr>
            <a:cxnSpLocks/>
          </p:cNvCxnSpPr>
          <p:nvPr/>
        </p:nvCxnSpPr>
        <p:spPr>
          <a:xfrm>
            <a:off x="2010016" y="5798433"/>
            <a:ext cx="817196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91AC249-E8DE-4042-AD6D-C2FC0EBA086A}"/>
              </a:ext>
            </a:extLst>
          </p:cNvPr>
          <p:cNvSpPr txBox="1"/>
          <p:nvPr/>
        </p:nvSpPr>
        <p:spPr>
          <a:xfrm>
            <a:off x="7578886" y="6055957"/>
            <a:ext cx="2951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식재료의 </a:t>
            </a:r>
            <a:r>
              <a:rPr lang="ko-KR" altLang="en-US" sz="2000" b="1" dirty="0">
                <a:solidFill>
                  <a:srgbClr val="9A0103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낭비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초래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63150-D92B-4128-BED4-AC8C1084459C}"/>
              </a:ext>
            </a:extLst>
          </p:cNvPr>
          <p:cNvSpPr/>
          <p:nvPr/>
        </p:nvSpPr>
        <p:spPr>
          <a:xfrm>
            <a:off x="9380970" y="69052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altLang="ko-KR" b="1" dirty="0"/>
              <a:t>aterial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altLang="ko-KR" b="1" dirty="0"/>
              <a:t>ervice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en-US" altLang="ko-KR" b="1" dirty="0"/>
              <a:t>ate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958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7A92F-95CA-4F19-AD27-2A802F61DDE0}"/>
              </a:ext>
            </a:extLst>
          </p:cNvPr>
          <p:cNvSpPr txBox="1"/>
          <p:nvPr/>
        </p:nvSpPr>
        <p:spPr>
          <a:xfrm>
            <a:off x="395561" y="442962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발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0C93A3-2972-457F-B3CA-BB8E2FD0A1AA}"/>
              </a:ext>
            </a:extLst>
          </p:cNvPr>
          <p:cNvCxnSpPr>
            <a:cxnSpLocks/>
          </p:cNvCxnSpPr>
          <p:nvPr/>
        </p:nvCxnSpPr>
        <p:spPr>
          <a:xfrm>
            <a:off x="517003" y="1027737"/>
            <a:ext cx="11157994" cy="0"/>
          </a:xfrm>
          <a:prstGeom prst="line">
            <a:avLst/>
          </a:prstGeom>
          <a:ln w="28575">
            <a:solidFill>
              <a:srgbClr val="FFB39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0EF823-6908-4468-A70E-11E7BECEC0FD}"/>
              </a:ext>
            </a:extLst>
          </p:cNvPr>
          <p:cNvSpPr txBox="1"/>
          <p:nvPr/>
        </p:nvSpPr>
        <p:spPr>
          <a:xfrm>
            <a:off x="517003" y="1140845"/>
            <a:ext cx="451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  <a:cs typeface="Angsana New" panose="020B0502040204020203" pitchFamily="18" charset="-34"/>
              </a:rPr>
              <a:t>문제 인식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  <a:cs typeface="Angsana New" panose="020B0502040204020203" pitchFamily="18" charset="-3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D6DC9-6A0E-4F24-933B-D022CC6B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31" y="1746341"/>
            <a:ext cx="3128361" cy="34275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7D5EB5-7849-4BE6-9AE6-30643EEF2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053" y="1746341"/>
            <a:ext cx="3128362" cy="34275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03587F-962B-4373-9995-388601118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722" y="1746342"/>
            <a:ext cx="3970237" cy="305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739F6-B1A1-44F7-9565-F98DA25DFC8D}"/>
              </a:ext>
            </a:extLst>
          </p:cNvPr>
          <p:cNvSpPr txBox="1"/>
          <p:nvPr/>
        </p:nvSpPr>
        <p:spPr>
          <a:xfrm>
            <a:off x="853331" y="5644360"/>
            <a:ext cx="97606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식재료의 낭비는 특히 식당에게 큰 손해를 가져온다</a:t>
            </a:r>
            <a:r>
              <a:rPr lang="en-US" altLang="ko-KR" b="1" dirty="0"/>
              <a:t>.</a:t>
            </a:r>
            <a:endParaRPr lang="en-US" altLang="ko-KR" sz="1000" b="1" dirty="0"/>
          </a:p>
          <a:p>
            <a:r>
              <a:rPr lang="ko-KR" altLang="en-US" sz="1000" b="1" dirty="0"/>
              <a:t> </a:t>
            </a:r>
            <a:endParaRPr lang="en-US" altLang="ko-KR" sz="1000" b="1" dirty="0"/>
          </a:p>
          <a:p>
            <a:r>
              <a:rPr lang="ko-KR" altLang="en-US" b="1" dirty="0"/>
              <a:t>코로나 사태 같은 재해 속에서는 훨씬 치명적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4A044B-C1AB-4AAF-93CA-059A3A07A861}"/>
              </a:ext>
            </a:extLst>
          </p:cNvPr>
          <p:cNvSpPr/>
          <p:nvPr/>
        </p:nvSpPr>
        <p:spPr>
          <a:xfrm>
            <a:off x="7461028" y="4943117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hlinkClick r:id="rId5"/>
              </a:rPr>
              <a:t>http://www.munhwa.com/news/view.html?no=2020042301072121086001</a:t>
            </a:r>
            <a:endParaRPr lang="ko-KR" altLang="en-US" sz="105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41F150-EF66-4715-A279-F08B61AE0100}"/>
              </a:ext>
            </a:extLst>
          </p:cNvPr>
          <p:cNvSpPr/>
          <p:nvPr/>
        </p:nvSpPr>
        <p:spPr>
          <a:xfrm>
            <a:off x="9380970" y="69052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altLang="ko-KR" b="1" dirty="0"/>
              <a:t>aterial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altLang="ko-KR" b="1" dirty="0"/>
              <a:t>ervice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en-US" altLang="ko-KR" b="1" dirty="0"/>
              <a:t>ate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8745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7A92F-95CA-4F19-AD27-2A802F61DDE0}"/>
              </a:ext>
            </a:extLst>
          </p:cNvPr>
          <p:cNvSpPr txBox="1"/>
          <p:nvPr/>
        </p:nvSpPr>
        <p:spPr>
          <a:xfrm>
            <a:off x="395561" y="442962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발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</a:t>
            </a:r>
            <a:r>
              <a:rPr lang="ko-KR" altLang="en-US" sz="10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경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0C93A3-2972-457F-B3CA-BB8E2FD0A1AA}"/>
              </a:ext>
            </a:extLst>
          </p:cNvPr>
          <p:cNvCxnSpPr>
            <a:cxnSpLocks/>
          </p:cNvCxnSpPr>
          <p:nvPr/>
        </p:nvCxnSpPr>
        <p:spPr>
          <a:xfrm>
            <a:off x="517003" y="1027737"/>
            <a:ext cx="11157994" cy="0"/>
          </a:xfrm>
          <a:prstGeom prst="line">
            <a:avLst/>
          </a:prstGeom>
          <a:ln w="28575">
            <a:solidFill>
              <a:srgbClr val="FFB39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0EF823-6908-4468-A70E-11E7BECEC0FD}"/>
              </a:ext>
            </a:extLst>
          </p:cNvPr>
          <p:cNvSpPr txBox="1"/>
          <p:nvPr/>
        </p:nvSpPr>
        <p:spPr>
          <a:xfrm>
            <a:off x="517003" y="1140845"/>
            <a:ext cx="451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  <a:cs typeface="Angsana New" panose="020B0502040204020203" pitchFamily="18" charset="-34"/>
              </a:rPr>
              <a:t>해결 방안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  <a:cs typeface="Angsana New" panose="020B0502040204020203" pitchFamily="18" charset="-34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7F60ADA-6698-4B49-A607-81A9CEA67E42}"/>
              </a:ext>
            </a:extLst>
          </p:cNvPr>
          <p:cNvSpPr/>
          <p:nvPr/>
        </p:nvSpPr>
        <p:spPr>
          <a:xfrm>
            <a:off x="1680373" y="2019427"/>
            <a:ext cx="1515035" cy="68131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사용자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84CDE5A-72EA-4B6E-8A85-04A2418A663A}"/>
              </a:ext>
            </a:extLst>
          </p:cNvPr>
          <p:cNvSpPr/>
          <p:nvPr/>
        </p:nvSpPr>
        <p:spPr>
          <a:xfrm>
            <a:off x="1680372" y="3067407"/>
            <a:ext cx="1515035" cy="68131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판매 사용자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5B8AB38-FAA1-4B4C-904B-D7814222B26C}"/>
              </a:ext>
            </a:extLst>
          </p:cNvPr>
          <p:cNvSpPr/>
          <p:nvPr/>
        </p:nvSpPr>
        <p:spPr>
          <a:xfrm>
            <a:off x="1680371" y="4115387"/>
            <a:ext cx="1515035" cy="68131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식당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DB300-DA6E-4253-A1EF-70E23728BC59}"/>
              </a:ext>
            </a:extLst>
          </p:cNvPr>
          <p:cNvSpPr txBox="1"/>
          <p:nvPr/>
        </p:nvSpPr>
        <p:spPr>
          <a:xfrm>
            <a:off x="3343835" y="2175420"/>
            <a:ext cx="603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식재료</a:t>
            </a:r>
            <a:r>
              <a:rPr lang="ko-KR" altLang="en-US" dirty="0"/>
              <a:t>를 저렴하고</a:t>
            </a:r>
            <a:r>
              <a:rPr lang="en-US" altLang="ko-KR" dirty="0"/>
              <a:t>, </a:t>
            </a:r>
            <a:r>
              <a:rPr lang="ko-KR" altLang="en-US" dirty="0"/>
              <a:t>필요한 양만큼 </a:t>
            </a:r>
            <a:r>
              <a:rPr lang="ko-KR" altLang="en-US" dirty="0">
                <a:solidFill>
                  <a:srgbClr val="FF0000"/>
                </a:solidFill>
              </a:rPr>
              <a:t>구매</a:t>
            </a:r>
            <a:r>
              <a:rPr lang="ko-KR" altLang="en-US" dirty="0"/>
              <a:t>하기를 원함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EDC07F-7664-4992-BF69-87414569C73C}"/>
              </a:ext>
            </a:extLst>
          </p:cNvPr>
          <p:cNvSpPr txBox="1"/>
          <p:nvPr/>
        </p:nvSpPr>
        <p:spPr>
          <a:xfrm>
            <a:off x="3343835" y="4271380"/>
            <a:ext cx="603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낭비될 </a:t>
            </a:r>
            <a:r>
              <a:rPr lang="ko-KR" altLang="en-US" dirty="0">
                <a:solidFill>
                  <a:srgbClr val="ED7D31"/>
                </a:solidFill>
              </a:rPr>
              <a:t>식재료</a:t>
            </a:r>
            <a:r>
              <a:rPr lang="ko-KR" altLang="en-US" dirty="0"/>
              <a:t>로 인해 발생하는 </a:t>
            </a:r>
            <a:r>
              <a:rPr lang="ko-KR" altLang="en-US" dirty="0">
                <a:solidFill>
                  <a:srgbClr val="FF0000"/>
                </a:solidFill>
              </a:rPr>
              <a:t>손해</a:t>
            </a:r>
            <a:r>
              <a:rPr lang="ko-KR" altLang="en-US" dirty="0"/>
              <a:t>를 채우길 원함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B74331-CF37-4822-9DBC-4A187D6D4002}"/>
              </a:ext>
            </a:extLst>
          </p:cNvPr>
          <p:cNvSpPr txBox="1"/>
          <p:nvPr/>
        </p:nvSpPr>
        <p:spPr>
          <a:xfrm>
            <a:off x="3343834" y="3232865"/>
            <a:ext cx="603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남는 </a:t>
            </a:r>
            <a:r>
              <a:rPr lang="ko-KR" altLang="en-US" dirty="0">
                <a:solidFill>
                  <a:srgbClr val="ED7D31"/>
                </a:solidFill>
              </a:rPr>
              <a:t>식재료</a:t>
            </a:r>
            <a:r>
              <a:rPr lang="ko-KR" altLang="en-US" dirty="0"/>
              <a:t>의 처분으로 </a:t>
            </a:r>
            <a:r>
              <a:rPr lang="ko-KR" altLang="en-US" dirty="0">
                <a:solidFill>
                  <a:srgbClr val="FF0000"/>
                </a:solidFill>
              </a:rPr>
              <a:t>비용 절약</a:t>
            </a:r>
            <a:r>
              <a:rPr lang="ko-KR" altLang="en-US" dirty="0"/>
              <a:t>을 원함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84DF8F-3853-4012-94E1-41E36BA90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8" y="5487447"/>
            <a:ext cx="971550" cy="723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E10439-8F75-4678-B4A1-9DAD0074BCA0}"/>
              </a:ext>
            </a:extLst>
          </p:cNvPr>
          <p:cNvSpPr/>
          <p:nvPr/>
        </p:nvSpPr>
        <p:spPr>
          <a:xfrm>
            <a:off x="1479177" y="1828255"/>
            <a:ext cx="9359153" cy="32014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75E87C-5DF9-4974-A26A-8F05A8280B08}"/>
              </a:ext>
            </a:extLst>
          </p:cNvPr>
          <p:cNvSpPr txBox="1"/>
          <p:nvPr/>
        </p:nvSpPr>
        <p:spPr>
          <a:xfrm>
            <a:off x="3150321" y="5631818"/>
            <a:ext cx="813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식당과 사용자들의 일치된 이해를 연결해주는 중간 </a:t>
            </a:r>
            <a:r>
              <a:rPr lang="ko-KR" altLang="en-US" sz="2800" b="1" dirty="0">
                <a:solidFill>
                  <a:srgbClr val="ED7D3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허브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필요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23C2B2-AF50-4479-AD66-E7C25EE262D9}"/>
              </a:ext>
            </a:extLst>
          </p:cNvPr>
          <p:cNvSpPr/>
          <p:nvPr/>
        </p:nvSpPr>
        <p:spPr>
          <a:xfrm>
            <a:off x="9380970" y="69052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altLang="ko-KR" b="1" dirty="0"/>
              <a:t>aterial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altLang="ko-KR" b="1" dirty="0"/>
              <a:t>ervice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en-US" altLang="ko-KR" b="1" dirty="0"/>
              <a:t>ate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9041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7A92F-95CA-4F19-AD27-2A802F61DDE0}"/>
              </a:ext>
            </a:extLst>
          </p:cNvPr>
          <p:cNvSpPr txBox="1"/>
          <p:nvPr/>
        </p:nvSpPr>
        <p:spPr>
          <a:xfrm>
            <a:off x="395561" y="442962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서비스 컨셉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0C93A3-2972-457F-B3CA-BB8E2FD0A1AA}"/>
              </a:ext>
            </a:extLst>
          </p:cNvPr>
          <p:cNvCxnSpPr>
            <a:cxnSpLocks/>
          </p:cNvCxnSpPr>
          <p:nvPr/>
        </p:nvCxnSpPr>
        <p:spPr>
          <a:xfrm>
            <a:off x="517003" y="1027737"/>
            <a:ext cx="11157994" cy="0"/>
          </a:xfrm>
          <a:prstGeom prst="line">
            <a:avLst/>
          </a:prstGeom>
          <a:ln w="28575">
            <a:solidFill>
              <a:srgbClr val="FFB39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0EF823-6908-4468-A70E-11E7BECEC0FD}"/>
              </a:ext>
            </a:extLst>
          </p:cNvPr>
          <p:cNvSpPr txBox="1"/>
          <p:nvPr/>
        </p:nvSpPr>
        <p:spPr>
          <a:xfrm>
            <a:off x="517003" y="1140845"/>
            <a:ext cx="451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  <a:cs typeface="Angsana New" panose="020B0502040204020203" pitchFamily="18" charset="-34"/>
              </a:rPr>
              <a:t>서비스 컨셉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  <a:cs typeface="Angsana New" panose="020B0502040204020203" pitchFamily="18" charset="-34"/>
            </a:endParaRPr>
          </a:p>
        </p:txBody>
      </p:sp>
      <p:pic>
        <p:nvPicPr>
          <p:cNvPr id="10" name="Picture 6" descr="Chef, chef cook, cook, cook head, restaurant cook icon">
            <a:extLst>
              <a:ext uri="{FF2B5EF4-FFF2-40B4-BE49-F238E27FC236}">
                <a16:creationId xmlns:a16="http://schemas.microsoft.com/office/drawing/2014/main" id="{2B23D1AC-D808-41A4-93AE-0E94C804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81" y="21111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Buy, grocery shopping, shopper, shopping cart, shopping trolley icon">
            <a:extLst>
              <a:ext uri="{FF2B5EF4-FFF2-40B4-BE49-F238E27FC236}">
                <a16:creationId xmlns:a16="http://schemas.microsoft.com/office/drawing/2014/main" id="{BE921C4A-C7CA-462A-966B-2712D4B0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21" y="21111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5282EDB9-EB20-4599-883F-E7736DEF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33" y="5097436"/>
            <a:ext cx="1440000" cy="1440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2C5297-2759-4342-8C11-7D4D4B681779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4113648" y="2825855"/>
            <a:ext cx="4011250" cy="5272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D74C62-41AD-44C7-96E2-A5F87909A54D}"/>
              </a:ext>
            </a:extLst>
          </p:cNvPr>
          <p:cNvCxnSpPr>
            <a:cxnSpLocks/>
          </p:cNvCxnSpPr>
          <p:nvPr/>
        </p:nvCxnSpPr>
        <p:spPr>
          <a:xfrm>
            <a:off x="6095933" y="2994660"/>
            <a:ext cx="0" cy="1629312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035AC595-1BF3-4AB1-8058-B800224E632F}"/>
              </a:ext>
            </a:extLst>
          </p:cNvPr>
          <p:cNvSpPr>
            <a:spLocks noChangeAspect="1"/>
          </p:cNvSpPr>
          <p:nvPr/>
        </p:nvSpPr>
        <p:spPr>
          <a:xfrm>
            <a:off x="4067104" y="2795127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ACA35FD-A913-4CD4-84ED-EB553CC2D89E}"/>
              </a:ext>
            </a:extLst>
          </p:cNvPr>
          <p:cNvSpPr>
            <a:spLocks noChangeAspect="1"/>
          </p:cNvSpPr>
          <p:nvPr/>
        </p:nvSpPr>
        <p:spPr>
          <a:xfrm>
            <a:off x="8052898" y="2795127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A4E01D-902F-468C-8CBA-5B8D2B165C2E}"/>
              </a:ext>
            </a:extLst>
          </p:cNvPr>
          <p:cNvSpPr/>
          <p:nvPr/>
        </p:nvSpPr>
        <p:spPr>
          <a:xfrm>
            <a:off x="5988001" y="2717855"/>
            <a:ext cx="216000" cy="216000"/>
          </a:xfrm>
          <a:prstGeom prst="ellipse">
            <a:avLst/>
          </a:prstGeom>
          <a:solidFill>
            <a:schemeClr val="bg1"/>
          </a:solidFill>
          <a:ln w="317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9C45C8E-8C47-49D7-80E7-329B6BFD384B}"/>
              </a:ext>
            </a:extLst>
          </p:cNvPr>
          <p:cNvSpPr>
            <a:spLocks noChangeAspect="1"/>
          </p:cNvSpPr>
          <p:nvPr/>
        </p:nvSpPr>
        <p:spPr>
          <a:xfrm>
            <a:off x="6041933" y="2771855"/>
            <a:ext cx="108000" cy="108000"/>
          </a:xfrm>
          <a:prstGeom prst="ellipse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CBF46ED-EDA2-4B11-8E83-944C91213A25}"/>
              </a:ext>
            </a:extLst>
          </p:cNvPr>
          <p:cNvSpPr>
            <a:spLocks noChangeAspect="1"/>
          </p:cNvSpPr>
          <p:nvPr/>
        </p:nvSpPr>
        <p:spPr>
          <a:xfrm>
            <a:off x="6062472" y="4623972"/>
            <a:ext cx="72000" cy="72000"/>
          </a:xfrm>
          <a:prstGeom prst="ellipse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A40D02-01FA-4C29-96AB-04CC740561E3}"/>
              </a:ext>
            </a:extLst>
          </p:cNvPr>
          <p:cNvSpPr txBox="1"/>
          <p:nvPr/>
        </p:nvSpPr>
        <p:spPr>
          <a:xfrm>
            <a:off x="1728714" y="4314762"/>
            <a:ext cx="23152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-100" dirty="0"/>
              <a:t>◆ 낭비 식재료의 판매</a:t>
            </a:r>
            <a:endParaRPr lang="en-US" altLang="ko-KR" sz="1300" spc="-100" dirty="0"/>
          </a:p>
          <a:p>
            <a:endParaRPr lang="en-US" altLang="ko-KR" sz="1300" spc="-100" dirty="0"/>
          </a:p>
          <a:p>
            <a:r>
              <a:rPr lang="ko-KR" altLang="en-US" sz="1300" spc="-100" dirty="0"/>
              <a:t>◆ 식당 홍보 효과</a:t>
            </a:r>
            <a:endParaRPr lang="en-US" altLang="ko-KR" sz="1300" spc="-100" dirty="0"/>
          </a:p>
          <a:p>
            <a:endParaRPr lang="en-US" altLang="ko-KR" sz="1300" spc="-100" dirty="0"/>
          </a:p>
          <a:p>
            <a:r>
              <a:rPr lang="ko-KR" altLang="en-US" sz="1300" spc="-100" dirty="0"/>
              <a:t>◆ 새로운 고객 유치 기회</a:t>
            </a:r>
          </a:p>
          <a:p>
            <a:endParaRPr lang="ko-KR" altLang="en-US" sz="1300" spc="-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4568BA-989D-476D-A05B-9507F9CA3445}"/>
              </a:ext>
            </a:extLst>
          </p:cNvPr>
          <p:cNvSpPr txBox="1"/>
          <p:nvPr/>
        </p:nvSpPr>
        <p:spPr>
          <a:xfrm>
            <a:off x="2166681" y="3779520"/>
            <a:ext cx="143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Restaurant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7A9FDC-B34E-44A7-A011-676D71DC12FE}"/>
              </a:ext>
            </a:extLst>
          </p:cNvPr>
          <p:cNvSpPr txBox="1"/>
          <p:nvPr/>
        </p:nvSpPr>
        <p:spPr>
          <a:xfrm>
            <a:off x="8186431" y="4314762"/>
            <a:ext cx="23769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-100" dirty="0"/>
              <a:t>◆ 필요한 정량의 식재료 구매</a:t>
            </a:r>
            <a:endParaRPr lang="en-US" altLang="ko-KR" sz="1300" spc="-100" dirty="0"/>
          </a:p>
          <a:p>
            <a:endParaRPr lang="en-US" altLang="ko-KR" sz="1300" spc="-100" dirty="0"/>
          </a:p>
          <a:p>
            <a:r>
              <a:rPr lang="ko-KR" altLang="en-US" sz="1300" spc="-100" dirty="0"/>
              <a:t>◆ 저렴한 가격으로 경제적 이득</a:t>
            </a:r>
            <a:endParaRPr lang="en-US" altLang="ko-KR" sz="1300" spc="-100" dirty="0"/>
          </a:p>
          <a:p>
            <a:endParaRPr lang="en-US" altLang="ko-KR" sz="1300" spc="-100" dirty="0"/>
          </a:p>
          <a:p>
            <a:r>
              <a:rPr lang="ko-KR" altLang="en-US" sz="1300" spc="-100" dirty="0"/>
              <a:t>◆ 남는 식재료의 처분</a:t>
            </a:r>
            <a:endParaRPr lang="en-US" altLang="ko-KR" sz="1300" spc="-100" dirty="0"/>
          </a:p>
          <a:p>
            <a:endParaRPr lang="ko-KR" altLang="en-US" sz="1300" spc="-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7933E-79A7-4BE3-A2E2-EB479940DAF3}"/>
              </a:ext>
            </a:extLst>
          </p:cNvPr>
          <p:cNvSpPr txBox="1"/>
          <p:nvPr/>
        </p:nvSpPr>
        <p:spPr>
          <a:xfrm>
            <a:off x="8588180" y="3779520"/>
            <a:ext cx="143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Users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DBB222-63D4-49CD-9666-01A2F3DA8A13}"/>
              </a:ext>
            </a:extLst>
          </p:cNvPr>
          <p:cNvSpPr txBox="1"/>
          <p:nvPr/>
        </p:nvSpPr>
        <p:spPr>
          <a:xfrm>
            <a:off x="5382778" y="4789659"/>
            <a:ext cx="1439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D7D31"/>
                </a:solidFill>
              </a:rPr>
              <a:t>Platform</a:t>
            </a:r>
            <a:endParaRPr lang="ko-KR" altLang="en-US" sz="1400" dirty="0">
              <a:solidFill>
                <a:srgbClr val="ED7D3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C7A8DF-D461-4430-B194-A7166F1D6BF9}"/>
              </a:ext>
            </a:extLst>
          </p:cNvPr>
          <p:cNvSpPr/>
          <p:nvPr/>
        </p:nvSpPr>
        <p:spPr>
          <a:xfrm>
            <a:off x="9380970" y="69052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altLang="ko-KR" b="1" dirty="0"/>
              <a:t>aterial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altLang="ko-KR" b="1" dirty="0"/>
              <a:t>ervice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en-US" altLang="ko-KR" b="1" dirty="0"/>
              <a:t>ate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8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ssorted ingredient for cooking | Free Photo">
            <a:extLst>
              <a:ext uri="{FF2B5EF4-FFF2-40B4-BE49-F238E27FC236}">
                <a16:creationId xmlns:a16="http://schemas.microsoft.com/office/drawing/2014/main" id="{A3D8F104-B632-497A-8D27-6ED82BF14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b="547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99;p19">
            <a:extLst>
              <a:ext uri="{FF2B5EF4-FFF2-40B4-BE49-F238E27FC236}">
                <a16:creationId xmlns:a16="http://schemas.microsoft.com/office/drawing/2014/main" id="{575FDEF1-7F1C-42DF-A76D-7B9600C40B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99" y="1310556"/>
            <a:ext cx="10551600" cy="50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F8E28-23F5-41F0-9B6E-E4BAE9FCB6DE}"/>
              </a:ext>
            </a:extLst>
          </p:cNvPr>
          <p:cNvSpPr txBox="1"/>
          <p:nvPr/>
        </p:nvSpPr>
        <p:spPr>
          <a:xfrm>
            <a:off x="820405" y="500244"/>
            <a:ext cx="4971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j-lt"/>
              </a:rPr>
              <a:t>시스템 및 소프트웨어 구조도</a:t>
            </a:r>
          </a:p>
        </p:txBody>
      </p:sp>
    </p:spTree>
    <p:extLst>
      <p:ext uri="{BB962C8B-B14F-4D97-AF65-F5344CB8AC3E}">
        <p14:creationId xmlns:p14="http://schemas.microsoft.com/office/powerpoint/2010/main" val="21051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ssorted ingredient for cooking | Free Photo">
            <a:extLst>
              <a:ext uri="{FF2B5EF4-FFF2-40B4-BE49-F238E27FC236}">
                <a16:creationId xmlns:a16="http://schemas.microsoft.com/office/drawing/2014/main" id="{A3D8F104-B632-497A-8D27-6ED82BF14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b="547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F8E28-23F5-41F0-9B6E-E4BAE9FCB6DE}"/>
              </a:ext>
            </a:extLst>
          </p:cNvPr>
          <p:cNvSpPr txBox="1"/>
          <p:nvPr/>
        </p:nvSpPr>
        <p:spPr>
          <a:xfrm>
            <a:off x="820405" y="500244"/>
            <a:ext cx="4971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j-lt"/>
              </a:rPr>
              <a:t>소프트웨어 컴포넌트 구조도</a:t>
            </a:r>
          </a:p>
        </p:txBody>
      </p:sp>
      <p:pic>
        <p:nvPicPr>
          <p:cNvPr id="5" name="Google Shape;106;p20">
            <a:extLst>
              <a:ext uri="{FF2B5EF4-FFF2-40B4-BE49-F238E27FC236}">
                <a16:creationId xmlns:a16="http://schemas.microsoft.com/office/drawing/2014/main" id="{638E3332-184A-40B2-BEDD-29C6C99214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05" y="1310556"/>
            <a:ext cx="10551600" cy="504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10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7A92F-95CA-4F19-AD27-2A802F61DDE0}"/>
              </a:ext>
            </a:extLst>
          </p:cNvPr>
          <p:cNvSpPr txBox="1"/>
          <p:nvPr/>
        </p:nvSpPr>
        <p:spPr>
          <a:xfrm>
            <a:off x="404988" y="475081"/>
            <a:ext cx="483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시연 시나리오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0C93A3-2972-457F-B3CA-BB8E2FD0A1AA}"/>
              </a:ext>
            </a:extLst>
          </p:cNvPr>
          <p:cNvCxnSpPr>
            <a:cxnSpLocks/>
          </p:cNvCxnSpPr>
          <p:nvPr/>
        </p:nvCxnSpPr>
        <p:spPr>
          <a:xfrm>
            <a:off x="517003" y="1027737"/>
            <a:ext cx="11157994" cy="0"/>
          </a:xfrm>
          <a:prstGeom prst="line">
            <a:avLst/>
          </a:prstGeom>
          <a:ln w="28575">
            <a:solidFill>
              <a:srgbClr val="FFB39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0EF823-6908-4468-A70E-11E7BECEC0FD}"/>
              </a:ext>
            </a:extLst>
          </p:cNvPr>
          <p:cNvSpPr txBox="1"/>
          <p:nvPr/>
        </p:nvSpPr>
        <p:spPr>
          <a:xfrm>
            <a:off x="517003" y="1140845"/>
            <a:ext cx="451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  <a:cs typeface="Angsana New" panose="020B0502040204020203" pitchFamily="18" charset="-34"/>
              </a:rPr>
              <a:t>시연 시나리오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  <a:cs typeface="Angsana New" panose="020B0502040204020203" pitchFamily="18" charset="-34"/>
            </a:endParaRPr>
          </a:p>
        </p:txBody>
      </p:sp>
      <p:pic>
        <p:nvPicPr>
          <p:cNvPr id="12" name="Picture 6" descr="Chef, chef cook, cook, cook head, restaurant cook icon">
            <a:extLst>
              <a:ext uri="{FF2B5EF4-FFF2-40B4-BE49-F238E27FC236}">
                <a16:creationId xmlns:a16="http://schemas.microsoft.com/office/drawing/2014/main" id="{600A3A1A-7904-413B-8026-3AF337065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5" y="4083779"/>
            <a:ext cx="936396" cy="93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uy, grocery shopping, shopper, shopping cart, shopping trolley icon">
            <a:extLst>
              <a:ext uri="{FF2B5EF4-FFF2-40B4-BE49-F238E27FC236}">
                <a16:creationId xmlns:a16="http://schemas.microsoft.com/office/drawing/2014/main" id="{6CE0E4E9-7FC8-4924-8813-97C47679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774227"/>
            <a:ext cx="936396" cy="93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8688A7-BD91-4B87-91DD-9C16BE95B5FF}"/>
              </a:ext>
            </a:extLst>
          </p:cNvPr>
          <p:cNvSpPr/>
          <p:nvPr/>
        </p:nvSpPr>
        <p:spPr>
          <a:xfrm>
            <a:off x="9380970" y="690524"/>
            <a:ext cx="254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altLang="ko-KR" b="1" dirty="0"/>
              <a:t>aterial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altLang="ko-KR" b="1" dirty="0"/>
              <a:t>ervice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en-US" altLang="ko-KR" b="1" dirty="0"/>
              <a:t>ate</a:t>
            </a:r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7448C7-BB7E-4B2A-BAFC-81E97480092D}"/>
              </a:ext>
            </a:extLst>
          </p:cNvPr>
          <p:cNvSpPr/>
          <p:nvPr/>
        </p:nvSpPr>
        <p:spPr>
          <a:xfrm>
            <a:off x="1013814" y="2883333"/>
            <a:ext cx="1113119" cy="369332"/>
          </a:xfrm>
          <a:prstGeom prst="roundRect">
            <a:avLst/>
          </a:prstGeom>
          <a:noFill/>
          <a:ln w="28575">
            <a:solidFill>
              <a:srgbClr val="635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2D4078-7DB2-4AA9-9258-CF210C819FF6}"/>
              </a:ext>
            </a:extLst>
          </p:cNvPr>
          <p:cNvSpPr/>
          <p:nvPr/>
        </p:nvSpPr>
        <p:spPr>
          <a:xfrm>
            <a:off x="1014533" y="5191638"/>
            <a:ext cx="1112400" cy="370800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6D2C36-D606-4943-91C9-93592CA97A8B}"/>
              </a:ext>
            </a:extLst>
          </p:cNvPr>
          <p:cNvSpPr txBox="1"/>
          <p:nvPr/>
        </p:nvSpPr>
        <p:spPr>
          <a:xfrm>
            <a:off x="2503565" y="2106394"/>
            <a:ext cx="10109192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ea typeface="나눔스퀘어"/>
              </a:rPr>
              <a:t>구매할 식재료를 </a:t>
            </a:r>
            <a:r>
              <a:rPr lang="ko-KR" altLang="en-US" sz="2000" b="1" dirty="0">
                <a:solidFill>
                  <a:srgbClr val="70AD47"/>
                </a:solidFill>
                <a:ea typeface="나눔스퀘어"/>
              </a:rPr>
              <a:t>검색</a:t>
            </a:r>
            <a:r>
              <a:rPr lang="en-US" altLang="ko-KR" sz="2000" b="1" dirty="0">
                <a:solidFill>
                  <a:srgbClr val="70AD47"/>
                </a:solidFill>
                <a:ea typeface="나눔스퀘어"/>
              </a:rPr>
              <a:t>(</a:t>
            </a:r>
            <a:r>
              <a:rPr lang="ko-KR" altLang="en-US" sz="2000" b="1" dirty="0">
                <a:solidFill>
                  <a:srgbClr val="70AD47"/>
                </a:solidFill>
                <a:ea typeface="나눔스퀘어"/>
              </a:rPr>
              <a:t>예약</a:t>
            </a:r>
            <a:r>
              <a:rPr lang="en-US" altLang="ko-KR" sz="2000" b="1" dirty="0">
                <a:solidFill>
                  <a:srgbClr val="70AD47"/>
                </a:solidFill>
                <a:ea typeface="나눔스퀘어"/>
              </a:rPr>
              <a:t>)</a:t>
            </a:r>
            <a:r>
              <a:rPr lang="ko-KR" altLang="en-US" dirty="0">
                <a:ea typeface="나눔스퀘어"/>
              </a:rPr>
              <a:t> </a:t>
            </a:r>
            <a:r>
              <a:rPr lang="en-US" altLang="ko-KR" dirty="0">
                <a:ea typeface="나눔스퀘어"/>
              </a:rPr>
              <a:t>-&gt; 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sz="2000" b="1" dirty="0">
                <a:solidFill>
                  <a:srgbClr val="F9A829"/>
                </a:solidFill>
                <a:ea typeface="나눔스퀘어"/>
              </a:rPr>
              <a:t>구매</a:t>
            </a:r>
            <a:r>
              <a:rPr lang="ko-KR" altLang="en-US" dirty="0">
                <a:ea typeface="나눔스퀘어"/>
              </a:rPr>
              <a:t> 신청</a:t>
            </a:r>
            <a:r>
              <a:rPr lang="en-US" altLang="ko-KR" dirty="0">
                <a:ea typeface="나눔스퀘어"/>
              </a:rPr>
              <a:t>(</a:t>
            </a:r>
            <a:r>
              <a:rPr lang="ko-KR" altLang="en-US" dirty="0">
                <a:ea typeface="나눔스퀘어"/>
              </a:rPr>
              <a:t>사용자간 </a:t>
            </a:r>
            <a:r>
              <a:rPr lang="ko-KR" altLang="en-US" sz="2000" b="1" dirty="0">
                <a:solidFill>
                  <a:srgbClr val="F9A829"/>
                </a:solidFill>
                <a:ea typeface="나눔스퀘어"/>
              </a:rPr>
              <a:t>채팅</a:t>
            </a:r>
            <a:r>
              <a:rPr lang="en-US" altLang="ko-KR" dirty="0">
                <a:ea typeface="나눔스퀘어"/>
              </a:rPr>
              <a:t>)</a:t>
            </a:r>
            <a:r>
              <a:rPr lang="ko-KR" altLang="en-US" dirty="0">
                <a:ea typeface="나눔스퀘어"/>
              </a:rPr>
              <a:t> </a:t>
            </a:r>
            <a:r>
              <a:rPr lang="en-US" altLang="ko-KR" dirty="0">
                <a:ea typeface="나눔스퀘어"/>
              </a:rPr>
              <a:t>-&gt; </a:t>
            </a:r>
            <a:r>
              <a:rPr lang="ko-KR" altLang="en-US" sz="2000" b="1" dirty="0">
                <a:solidFill>
                  <a:srgbClr val="70AD47"/>
                </a:solidFill>
                <a:ea typeface="나눔스퀘어"/>
              </a:rPr>
              <a:t>결제</a:t>
            </a:r>
            <a:r>
              <a:rPr lang="ko-KR" altLang="en-US" dirty="0">
                <a:ea typeface="나눔스퀘어"/>
              </a:rPr>
              <a:t> </a:t>
            </a:r>
            <a:r>
              <a:rPr lang="en-US" altLang="ko-KR" dirty="0">
                <a:ea typeface="나눔스퀘어"/>
              </a:rPr>
              <a:t>-&gt; </a:t>
            </a:r>
            <a:r>
              <a:rPr lang="ko-KR" altLang="en-US" dirty="0">
                <a:ea typeface="나눔스퀘어"/>
              </a:rPr>
              <a:t>물품 수령</a:t>
            </a:r>
            <a:endParaRPr lang="en-US" altLang="ko-KR" sz="1400" dirty="0">
              <a:ea typeface="나눔스퀘어"/>
            </a:endParaRPr>
          </a:p>
          <a:p>
            <a:r>
              <a:rPr lang="ko-KR" altLang="en-US" sz="500" dirty="0">
                <a:ea typeface="나눔스퀘어"/>
              </a:rPr>
              <a:t>  </a:t>
            </a:r>
            <a:r>
              <a:rPr lang="ko-KR" altLang="en-US" sz="1100" dirty="0">
                <a:ea typeface="나눔스퀘어"/>
              </a:rPr>
              <a:t> </a:t>
            </a:r>
            <a:endParaRPr lang="en-US" altLang="ko-KR" sz="300" dirty="0">
              <a:ea typeface="나눔스퀘어"/>
            </a:endParaRPr>
          </a:p>
          <a:p>
            <a:r>
              <a:rPr lang="en-US" altLang="ko-KR" dirty="0">
                <a:ea typeface="나눔스퀘어"/>
              </a:rPr>
              <a:t>-&gt; </a:t>
            </a:r>
            <a:r>
              <a:rPr lang="ko-KR" altLang="en-US" sz="2000" b="1" dirty="0">
                <a:solidFill>
                  <a:srgbClr val="F9A829"/>
                </a:solidFill>
                <a:ea typeface="나눔스퀘어"/>
              </a:rPr>
              <a:t>평가</a:t>
            </a:r>
            <a:r>
              <a:rPr lang="ko-KR" altLang="en-US" dirty="0">
                <a:ea typeface="나눔스퀘어"/>
              </a:rPr>
              <a:t> 및 </a:t>
            </a:r>
            <a:r>
              <a:rPr lang="ko-KR" altLang="en-US" sz="2000" b="1" dirty="0">
                <a:solidFill>
                  <a:srgbClr val="F9A829"/>
                </a:solidFill>
                <a:ea typeface="나눔스퀘어"/>
              </a:rPr>
              <a:t>후기</a:t>
            </a:r>
            <a:r>
              <a:rPr lang="ko-KR" altLang="en-US" dirty="0">
                <a:ea typeface="나눔스퀘어"/>
              </a:rPr>
              <a:t> </a:t>
            </a:r>
            <a:r>
              <a:rPr lang="en-US" altLang="ko-KR" dirty="0">
                <a:ea typeface="나눔스퀘어"/>
              </a:rPr>
              <a:t>-&gt; </a:t>
            </a:r>
            <a:r>
              <a:rPr lang="ko-KR" altLang="en-US" dirty="0">
                <a:ea typeface="나눔스퀘어"/>
              </a:rPr>
              <a:t>남는 식재료를 </a:t>
            </a:r>
            <a:r>
              <a:rPr lang="ko-KR" altLang="en-US" sz="2000" b="1" dirty="0">
                <a:solidFill>
                  <a:srgbClr val="70AD47"/>
                </a:solidFill>
                <a:ea typeface="나눔스퀘어"/>
              </a:rPr>
              <a:t>등록</a:t>
            </a:r>
            <a:endParaRPr lang="ko-KR" altLang="en-US" b="1" dirty="0">
              <a:solidFill>
                <a:srgbClr val="70AD47"/>
              </a:solidFill>
              <a:ea typeface="나눔스퀘어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ABAA4C-C8AA-42C4-849B-5FBAB272DDDA}"/>
              </a:ext>
            </a:extLst>
          </p:cNvPr>
          <p:cNvSpPr txBox="1"/>
          <p:nvPr/>
        </p:nvSpPr>
        <p:spPr>
          <a:xfrm>
            <a:off x="2503565" y="4314475"/>
            <a:ext cx="10109192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ea typeface="나눔스퀘어"/>
              </a:rPr>
              <a:t>판매할 식재료를 </a:t>
            </a:r>
            <a:r>
              <a:rPr lang="ko-KR" altLang="en-US" sz="2000" b="1" dirty="0">
                <a:solidFill>
                  <a:srgbClr val="70AD47"/>
                </a:solidFill>
                <a:ea typeface="나눔스퀘어"/>
              </a:rPr>
              <a:t>등록</a:t>
            </a:r>
            <a:r>
              <a:rPr lang="ko-KR" altLang="en-US" dirty="0">
                <a:ea typeface="나눔스퀘어"/>
              </a:rPr>
              <a:t> </a:t>
            </a:r>
            <a:r>
              <a:rPr lang="en-US" altLang="ko-KR" dirty="0">
                <a:ea typeface="나눔스퀘어"/>
              </a:rPr>
              <a:t>-&gt; </a:t>
            </a:r>
            <a:r>
              <a:rPr lang="ko-KR" altLang="en-US" dirty="0">
                <a:ea typeface="나눔스퀘어"/>
              </a:rPr>
              <a:t> </a:t>
            </a:r>
            <a:r>
              <a:rPr lang="ko-KR" altLang="en-US" sz="2000" b="1" dirty="0">
                <a:solidFill>
                  <a:srgbClr val="F9A829"/>
                </a:solidFill>
                <a:ea typeface="나눔스퀘어"/>
              </a:rPr>
              <a:t>구매</a:t>
            </a:r>
            <a:r>
              <a:rPr lang="ko-KR" altLang="en-US" dirty="0">
                <a:ea typeface="나눔스퀘어"/>
              </a:rPr>
              <a:t> 신청 확인 </a:t>
            </a:r>
            <a:r>
              <a:rPr lang="en-US" altLang="ko-KR" dirty="0">
                <a:ea typeface="나눔스퀘어"/>
              </a:rPr>
              <a:t>-&gt; </a:t>
            </a:r>
            <a:r>
              <a:rPr lang="ko-KR" altLang="en-US" dirty="0">
                <a:ea typeface="나눔스퀘어"/>
              </a:rPr>
              <a:t>물품 전달</a:t>
            </a:r>
            <a:endParaRPr lang="en-US" altLang="ko-KR" sz="1400" dirty="0">
              <a:ea typeface="나눔스퀘어"/>
            </a:endParaRPr>
          </a:p>
          <a:p>
            <a:r>
              <a:rPr lang="ko-KR" altLang="en-US" sz="500" dirty="0">
                <a:ea typeface="나눔스퀘어"/>
              </a:rPr>
              <a:t>  </a:t>
            </a:r>
            <a:r>
              <a:rPr lang="ko-KR" altLang="en-US" sz="1100" dirty="0">
                <a:ea typeface="나눔스퀘어"/>
              </a:rPr>
              <a:t> </a:t>
            </a:r>
            <a:endParaRPr lang="en-US" altLang="ko-KR" sz="300" dirty="0">
              <a:ea typeface="나눔스퀘어"/>
            </a:endParaRPr>
          </a:p>
          <a:p>
            <a:r>
              <a:rPr lang="en-US" altLang="ko-KR" dirty="0">
                <a:ea typeface="나눔스퀘어"/>
              </a:rPr>
              <a:t>-&gt; </a:t>
            </a:r>
            <a:r>
              <a:rPr lang="ko-KR" altLang="en-US" sz="2000" b="1" dirty="0">
                <a:solidFill>
                  <a:srgbClr val="F9A829"/>
                </a:solidFill>
                <a:ea typeface="나눔스퀘어"/>
              </a:rPr>
              <a:t>평가</a:t>
            </a:r>
            <a:r>
              <a:rPr lang="ko-KR" altLang="en-US" dirty="0">
                <a:ea typeface="나눔스퀘어"/>
              </a:rPr>
              <a:t> 및 </a:t>
            </a:r>
            <a:r>
              <a:rPr lang="ko-KR" altLang="en-US" sz="2000" b="1" dirty="0">
                <a:solidFill>
                  <a:srgbClr val="F9A829"/>
                </a:solidFill>
                <a:ea typeface="나눔스퀘어"/>
              </a:rPr>
              <a:t>후기</a:t>
            </a:r>
            <a:r>
              <a:rPr lang="ko-KR" altLang="en-US" sz="2000" dirty="0">
                <a:solidFill>
                  <a:srgbClr val="F9A829"/>
                </a:solidFill>
                <a:ea typeface="나눔스퀘어"/>
              </a:rPr>
              <a:t> </a:t>
            </a:r>
            <a:r>
              <a:rPr lang="ko-KR" altLang="en-US" sz="2000" b="1" dirty="0">
                <a:solidFill>
                  <a:srgbClr val="F9A829"/>
                </a:solidFill>
                <a:ea typeface="나눔스퀘어"/>
              </a:rPr>
              <a:t>확인</a:t>
            </a:r>
            <a:r>
              <a:rPr lang="ko-KR" altLang="en-US" dirty="0">
                <a:ea typeface="나눔스퀘어"/>
              </a:rPr>
              <a:t> </a:t>
            </a:r>
            <a:r>
              <a:rPr lang="en-US" altLang="ko-KR" dirty="0">
                <a:ea typeface="나눔스퀘어"/>
              </a:rPr>
              <a:t>-&gt; </a:t>
            </a:r>
            <a:r>
              <a:rPr lang="ko-KR" altLang="en-US" sz="2000" b="1" dirty="0">
                <a:solidFill>
                  <a:srgbClr val="70AD47"/>
                </a:solidFill>
                <a:ea typeface="나눔스퀘어"/>
              </a:rPr>
              <a:t>장부</a:t>
            </a:r>
            <a:r>
              <a:rPr lang="ko-KR" altLang="en-US" sz="2000" dirty="0">
                <a:solidFill>
                  <a:srgbClr val="70AD47"/>
                </a:solidFill>
                <a:ea typeface="나눔스퀘어"/>
              </a:rPr>
              <a:t> </a:t>
            </a:r>
            <a:r>
              <a:rPr lang="ko-KR" altLang="en-US" sz="2000" b="1" dirty="0">
                <a:solidFill>
                  <a:srgbClr val="70AD47"/>
                </a:solidFill>
                <a:ea typeface="나눔스퀘어"/>
              </a:rPr>
              <a:t>확인</a:t>
            </a:r>
            <a:endParaRPr lang="ko-KR" altLang="en-US" b="1" dirty="0">
              <a:solidFill>
                <a:srgbClr val="70AD47"/>
              </a:solidFill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44030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accent6">
              <a:lumMod val="75000"/>
            </a:schemeClr>
          </a:solidFill>
          <a:prstDash val="dash"/>
          <a:headEnd type="none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253</Words>
  <Application>Microsoft Office PowerPoint</Application>
  <PresentationFormat>와이드스크린</PresentationFormat>
  <Paragraphs>66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휴먼엑스포</vt:lpstr>
      <vt:lpstr>HY견고딕</vt:lpstr>
      <vt:lpstr>휴먼모음T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Kyu</dc:creator>
  <cp:lastModifiedBy>박준동</cp:lastModifiedBy>
  <cp:revision>64</cp:revision>
  <dcterms:created xsi:type="dcterms:W3CDTF">2020-04-28T17:12:30Z</dcterms:created>
  <dcterms:modified xsi:type="dcterms:W3CDTF">2020-06-16T13:19:56Z</dcterms:modified>
</cp:coreProperties>
</file>